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71" r:id="rId4"/>
    <p:sldId id="272" r:id="rId5"/>
    <p:sldId id="273" r:id="rId6"/>
    <p:sldId id="283" r:id="rId7"/>
    <p:sldId id="284" r:id="rId8"/>
    <p:sldId id="28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7" y="8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AC575-C0CE-CC17-6D7A-22CB5EE8DA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125A71-575A-1544-CF06-FB5CCFC264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52D7F-D58D-CAEC-188F-50064F45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826CBF-3CE1-A83F-DE60-F438E2DB4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6B4D0-3A35-704E-557B-C1CEDBEF0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755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01688-CCA8-F5FE-8812-D800FEA29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3E3C2-8015-FE6F-5465-B6AFB4595B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02F6-D135-2006-A763-1A330AAEF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0354C5-6A43-8E72-AC4A-9EAD77662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8E5C47-0C52-B985-DF09-08BFEC972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434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22773-E8B6-6141-470C-121AC1EBD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623F7-65BA-C1CB-EEE0-63B3F6584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E3400-CB9F-E781-FE91-C98FB2A1F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8DAD7-F732-4936-92EA-62D3F8FF6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11153-B438-0A45-6C27-AE2613797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730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A6B37-0EE4-6ADA-F413-5FE6AF027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0C9C30-93EB-C122-A331-9E03C3605C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9210F1-9726-EF2C-F86C-0E09D0540A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362BA7-FCBB-E42A-7AA7-AE1A26800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6BFE4D-17A3-FB4B-2FC6-6CED0AAB4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8B96D6-D901-7DA1-D782-F262C8787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299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A9DF4-CF3C-DCCC-0132-EFB04C724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849552-3267-0EA3-A291-FBF84B2F4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DCA9CE-A3E2-6EF8-6EEB-0575A72B6C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BE639D-1242-979D-DC31-9A1617A0EF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FB0D3A-4791-B639-C031-C643BEC245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75F3CC-DBE3-ED9A-9840-B515B8F0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922AD3-726C-03C9-1038-D378A90FD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FA00BF-AF02-7CB7-4B32-146787A59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337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0066A-9100-98C2-4813-072E1A35B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049193-FFC3-B5D8-996D-7D39F3845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F67304-908F-8B90-A772-E181FB6F4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5DE43A-943A-CD19-1ED8-0288F778F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826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CC3C8C-97EA-C4CD-C617-BF42C0E6E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E89F55-B85E-645C-9FEA-25A78AB80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F6D228-D2CB-C7D1-2D40-18E1D3C8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401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8759A-E32A-3871-0818-5441DB04C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26217-21C0-D300-1B47-B8A97A5B8E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1B8703-B77F-6E92-D115-467F40C2E0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FACD9C-4D24-4A68-4270-9B25C1294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0A8568-ED15-7029-9F3D-9CB58268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4989F3-95BE-D361-2AB6-8009105B9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09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4D27E-3555-9EB4-97C6-C27815B30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F0B7E0-B9EE-96FC-F892-B3A9A840CF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6CCA9B-0584-FC08-6B77-E370BB18A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D2A556-1D97-283F-6262-5C7FB036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6CD63C-C5EA-8ED0-5C11-849E2C5AF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BB6F23-338B-7D7A-671A-3CD9005FA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6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2F425-CC5D-AA46-AD73-47A4CBC51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64ECEC-9479-BB15-8EF7-3192716815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8A380-7AB2-52C1-30ED-E620EF08F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82D06-DE07-23EA-C35D-F869B3746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0A45F-CA5C-8C86-9942-68A7F9438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813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83C6E2-2FDA-A688-7D59-850BC8119A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81480F-FAC8-884D-0A32-83E1E35B30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79434-EAC4-81FB-73AA-C8DBC09A8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10174E-8918-2F46-5628-6ADF15358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46411-30FD-24B8-EC2B-5AE58F9BB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4628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31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08D8D6-5F89-7C06-995A-2BCEE815A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E954A-7B7F-D158-5439-D5E1B7DE08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C1F67-5557-2DFE-5CD1-2C98FA99A3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10C7DE-911B-4E08-B8C9-5DA3E420F3C4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47912-CBD6-B5DD-967C-E8214EB84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1D5EE3-94CA-41BE-0C8B-F176C545D7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516E2F-9CB9-413B-9182-E64313484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65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C646B-BB63-3F6D-1CBE-841C3EE157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Year 1 Term 2 Phonics Meeting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9825E5-F24F-2CA3-7574-C583117033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Part 2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355887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600" y="447040"/>
            <a:ext cx="11360800" cy="5730240"/>
          </a:xfrm>
        </p:spPr>
        <p:txBody>
          <a:bodyPr>
            <a:normAutofit/>
          </a:bodyPr>
          <a:lstStyle/>
          <a:p>
            <a:pPr lvl="0" algn="l"/>
            <a:r>
              <a:rPr lang="en-US" sz="2400" dirty="0">
                <a:latin typeface="HfW precursive" panose="00000500000000000000" pitchFamily="2" charset="0"/>
              </a:rPr>
              <a:t>Blending Phase 3 words</a:t>
            </a:r>
            <a:br>
              <a:rPr lang="en-US" sz="2400" dirty="0">
                <a:latin typeface="HfW precursive" panose="00000500000000000000" pitchFamily="2" charset="0"/>
              </a:rPr>
            </a:br>
            <a:br>
              <a:rPr lang="en-US" sz="2400" dirty="0">
                <a:latin typeface="HfW precursive" panose="00000500000000000000" pitchFamily="2" charset="0"/>
              </a:rPr>
            </a:br>
            <a:b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</a:br>
            <a: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queen 			shop		   this    </a:t>
            </a:r>
            <a:b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</a:br>
            <a:b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</a:br>
            <a: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think			rain 		cheep		 coat 		</a:t>
            </a:r>
            <a:b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</a:br>
            <a:b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</a:br>
            <a: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moon			book		 corn 		 farm </a:t>
            </a:r>
            <a:b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</a:br>
            <a:b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</a:br>
            <a: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curl</a:t>
            </a:r>
            <a:br>
              <a:rPr lang="en-US" sz="3733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</a:br>
            <a:endParaRPr lang="en-GB" sz="3733" dirty="0">
              <a:latin typeface="HfW pre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2267" y="6028267"/>
            <a:ext cx="541867" cy="54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0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880"/>
    </mc:Choice>
    <mc:Fallback xmlns="">
      <p:transition spd="slow" advTm="56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64;p15">
            <a:extLst>
              <a:ext uri="{FF2B5EF4-FFF2-40B4-BE49-F238E27FC236}">
                <a16:creationId xmlns:a16="http://schemas.microsoft.com/office/drawing/2014/main" id="{1B04D423-CA75-7FB0-646D-DD155031CDE3}"/>
              </a:ext>
            </a:extLst>
          </p:cNvPr>
          <p:cNvSpPr txBox="1"/>
          <p:nvPr/>
        </p:nvSpPr>
        <p:spPr>
          <a:xfrm>
            <a:off x="652672" y="758173"/>
            <a:ext cx="11107200" cy="53683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Year 1 Term 1 - Phase 4 (yellow + blue books)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GB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             </a:t>
            </a:r>
            <a:endParaRPr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sz="2400" dirty="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52672" y="742170"/>
            <a:ext cx="10607040" cy="647094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63480" rIns="0" bIns="126960" numCol="1" anchor="ctr" anchorCtr="0" compatLnSpc="1">
            <a:prstTxWarp prst="textNoShape">
              <a:avLst/>
            </a:prstTxWarp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b="1" dirty="0">
                <a:solidFill>
                  <a:srgbClr val="0A0A0A"/>
                </a:solidFill>
                <a:latin typeface="HfW precursive" panose="00000500000000000000" pitchFamily="2" charset="0"/>
              </a:rPr>
              <a:t>Consolidates existing knowledge:</a:t>
            </a: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 </a:t>
            </a: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Children practice blending and segmenting the 42 phonemes they have already learned. </a:t>
            </a: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rgbClr val="0A0A0A"/>
              </a:solidFill>
              <a:latin typeface="HfW precursive" panose="00000500000000000000" pitchFamily="2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b="1" dirty="0">
                <a:solidFill>
                  <a:srgbClr val="0A0A0A"/>
                </a:solidFill>
                <a:latin typeface="HfW precursive" panose="00000500000000000000" pitchFamily="2" charset="0"/>
              </a:rPr>
              <a:t>Introduces adjacent consonants:</a:t>
            </a: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 </a:t>
            </a: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Focuses on words that have two or more consonants next to each other, such as "</a:t>
            </a:r>
            <a:r>
              <a:rPr lang="en-US" altLang="en-US" sz="2400" dirty="0" err="1">
                <a:solidFill>
                  <a:srgbClr val="0A0A0A"/>
                </a:solidFill>
                <a:latin typeface="HfW precursive" panose="00000500000000000000" pitchFamily="2" charset="0"/>
              </a:rPr>
              <a:t>st</a:t>
            </a: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" in "starfish" or "</a:t>
            </a:r>
            <a:r>
              <a:rPr lang="en-US" altLang="en-US" sz="2400" dirty="0" err="1">
                <a:solidFill>
                  <a:srgbClr val="0A0A0A"/>
                </a:solidFill>
                <a:latin typeface="HfW precursive" panose="00000500000000000000" pitchFamily="2" charset="0"/>
              </a:rPr>
              <a:t>nd</a:t>
            </a: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" in "hand". </a:t>
            </a: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rgbClr val="0A0A0A"/>
              </a:solidFill>
              <a:latin typeface="HfW precursive" panose="00000500000000000000" pitchFamily="2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b="1" dirty="0">
                <a:solidFill>
                  <a:srgbClr val="0A0A0A"/>
                </a:solidFill>
                <a:latin typeface="HfW precursive" panose="00000500000000000000" pitchFamily="2" charset="0"/>
              </a:rPr>
              <a:t>Covers polysyllabic longer words:</a:t>
            </a: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 </a:t>
            </a: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Children learn to read and spell two-syllable words and other longer words like "windmill" and "chimpanzee".  (chunking)</a:t>
            </a: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 </a:t>
            </a: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b="1" dirty="0">
                <a:solidFill>
                  <a:srgbClr val="0A0A0A"/>
                </a:solidFill>
                <a:latin typeface="HfW precursive" panose="00000500000000000000" pitchFamily="2" charset="0"/>
              </a:rPr>
              <a:t>Covers phase 4 Common Exception Words</a:t>
            </a:r>
            <a:endParaRPr lang="en-US" altLang="en-US" sz="2400" dirty="0">
              <a:solidFill>
                <a:srgbClr val="0A0A0A"/>
              </a:solidFill>
              <a:latin typeface="HfW precursive" panose="00000500000000000000" pitchFamily="2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Children learn a set of 14  words that cannot be sounded out, including "said," "have," and "little". </a:t>
            </a: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2267" y="6028267"/>
            <a:ext cx="541867" cy="54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64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11"/>
    </mc:Choice>
    <mc:Fallback xmlns="">
      <p:transition spd="slow" advTm="97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64;p15">
            <a:extLst>
              <a:ext uri="{FF2B5EF4-FFF2-40B4-BE49-F238E27FC236}">
                <a16:creationId xmlns:a16="http://schemas.microsoft.com/office/drawing/2014/main" id="{1B04D423-CA75-7FB0-646D-DD155031CDE3}"/>
              </a:ext>
            </a:extLst>
          </p:cNvPr>
          <p:cNvSpPr txBox="1"/>
          <p:nvPr/>
        </p:nvSpPr>
        <p:spPr>
          <a:xfrm>
            <a:off x="652672" y="758173"/>
            <a:ext cx="11107200" cy="311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Year 1 Term 2 Phase 5 (green books)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GB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                 </a:t>
            </a:r>
            <a:endParaRPr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endParaRPr lang="en-GB" sz="2400" dirty="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r>
              <a:rPr lang="en-US" sz="2400" dirty="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400" dirty="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52672" y="1112727"/>
            <a:ext cx="10665568" cy="4883132"/>
          </a:xfrm>
          <a:prstGeom prst="rect">
            <a:avLst/>
          </a:prstGeom>
          <a:solidFill>
            <a:srgbClr val="F3F5F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219170"/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Phase 5 phonemes include </a:t>
            </a:r>
            <a:r>
              <a:rPr lang="en-US" altLang="en-US" sz="2400" dirty="0">
                <a:latin typeface="HfW precursive" panose="00000500000000000000" pitchFamily="2" charset="0"/>
              </a:rPr>
              <a:t>new graphemes (letter combinations) for sounds, alternative pronunciations for known graphemes, and split digraphs</a:t>
            </a: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.</a:t>
            </a:r>
          </a:p>
          <a:p>
            <a:pPr defTabSz="1219170"/>
            <a:endParaRPr lang="en-US" altLang="en-US" sz="2400" dirty="0">
              <a:solidFill>
                <a:srgbClr val="0A0A0A"/>
              </a:solidFill>
              <a:latin typeface="HfW precursive" panose="00000500000000000000" pitchFamily="2" charset="0"/>
            </a:endParaRPr>
          </a:p>
          <a:p>
            <a:pPr defTabSz="1219170"/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 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ay   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ou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   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ie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   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ea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   oy</a:t>
            </a:r>
          </a:p>
          <a:p>
            <a:pPr defTabSz="1219170"/>
            <a:endParaRPr lang="en-US" altLang="en-US" sz="5333" dirty="0">
              <a:solidFill>
                <a:srgbClr val="0A0A0A"/>
              </a:solidFill>
              <a:latin typeface="HfW precursive" panose="00000500000000000000" pitchFamily="2" charset="0"/>
            </a:endParaRPr>
          </a:p>
          <a:p>
            <a:pPr defTabSz="1219170"/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 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ir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   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ue</a:t>
            </a:r>
            <a:r>
              <a:rPr lang="en-US" altLang="en-US" sz="1333" dirty="0">
                <a:solidFill>
                  <a:srgbClr val="0A0A0A"/>
                </a:solidFill>
                <a:latin typeface="HfW precursive" panose="00000500000000000000" pitchFamily="2" charset="0"/>
              </a:rPr>
              <a:t>(</a:t>
            </a:r>
            <a:r>
              <a:rPr lang="en-US" altLang="en-US" sz="1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oo</a:t>
            </a:r>
            <a:r>
              <a:rPr lang="en-US" altLang="en-US" sz="1333" dirty="0">
                <a:solidFill>
                  <a:srgbClr val="0A0A0A"/>
                </a:solidFill>
                <a:latin typeface="HfW precursive" panose="00000500000000000000" pitchFamily="2" charset="0"/>
              </a:rPr>
              <a:t>)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  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ue</a:t>
            </a:r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(</a:t>
            </a:r>
            <a:r>
              <a:rPr lang="en-US" altLang="en-US" sz="1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yoo</a:t>
            </a:r>
            <a:r>
              <a:rPr lang="en-US" altLang="en-US" sz="1333" dirty="0">
                <a:solidFill>
                  <a:srgbClr val="0A0A0A"/>
                </a:solidFill>
                <a:latin typeface="HfW precursive" panose="00000500000000000000" pitchFamily="2" charset="0"/>
              </a:rPr>
              <a:t>)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  aw   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wh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   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ph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 </a:t>
            </a:r>
          </a:p>
          <a:p>
            <a:pPr defTabSz="1219170"/>
            <a:endParaRPr lang="en-US" altLang="en-US" sz="2400" dirty="0">
              <a:solidFill>
                <a:srgbClr val="0A0A0A"/>
              </a:solidFill>
              <a:latin typeface="HfW precursive" panose="00000500000000000000" pitchFamily="2" charset="0"/>
            </a:endParaRPr>
          </a:p>
          <a:p>
            <a:pPr defTabSz="1219170"/>
            <a:r>
              <a:rPr lang="en-US" altLang="en-US" sz="2400" dirty="0">
                <a:solidFill>
                  <a:srgbClr val="0A0A0A"/>
                </a:solidFill>
                <a:latin typeface="HfW precursive" panose="00000500000000000000" pitchFamily="2" charset="0"/>
              </a:rPr>
              <a:t> 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a-e    e-e   </a:t>
            </a:r>
            <a:r>
              <a:rPr lang="en-US" altLang="en-US" sz="5333" dirty="0" err="1">
                <a:solidFill>
                  <a:srgbClr val="0A0A0A"/>
                </a:solidFill>
                <a:latin typeface="HfW precursive" panose="00000500000000000000" pitchFamily="2" charset="0"/>
              </a:rPr>
              <a:t>i</a:t>
            </a:r>
            <a:r>
              <a:rPr lang="en-US" altLang="en-US" sz="5333" dirty="0">
                <a:solidFill>
                  <a:srgbClr val="0A0A0A"/>
                </a:solidFill>
                <a:latin typeface="HfW precursive" panose="00000500000000000000" pitchFamily="2" charset="0"/>
              </a:rPr>
              <a:t>-e   o-e   u-e  </a:t>
            </a:r>
            <a:r>
              <a:rPr lang="en-US" altLang="en-US" sz="5333" dirty="0">
                <a:latin typeface="HfW precursive" panose="00000500000000000000" pitchFamily="2" charset="0"/>
              </a:rPr>
              <a:t> 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2267" y="6028267"/>
            <a:ext cx="541867" cy="54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80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144"/>
    </mc:Choice>
    <mc:Fallback xmlns="">
      <p:transition spd="slow" advTm="81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64;p15">
            <a:extLst>
              <a:ext uri="{FF2B5EF4-FFF2-40B4-BE49-F238E27FC236}">
                <a16:creationId xmlns:a16="http://schemas.microsoft.com/office/drawing/2014/main" id="{1B04D423-CA75-7FB0-646D-DD155031CDE3}"/>
              </a:ext>
            </a:extLst>
          </p:cNvPr>
          <p:cNvSpPr txBox="1"/>
          <p:nvPr/>
        </p:nvSpPr>
        <p:spPr>
          <a:xfrm>
            <a:off x="652672" y="758173"/>
            <a:ext cx="11107200" cy="311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Blending to read within phase 5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ay – play			</a:t>
            </a:r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ue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– cue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ou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-shout 			aw - jaw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ie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– pie				</a:t>
            </a:r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wh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– wheel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ea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– cream			</a:t>
            </a:r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ph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– dolphin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oy – boy			a-e –cake		o-e –hope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ir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– girl				e-e – theme		u-e - flute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ue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– glue			</a:t>
            </a:r>
            <a:r>
              <a:rPr lang="en-US" sz="2400" dirty="0" err="1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i</a:t>
            </a:r>
            <a:r>
              <a:rPr lang="en-US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-e – time		u-e -  cube</a:t>
            </a: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sz="4267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r>
              <a:rPr lang="en-GB" sz="2400" dirty="0">
                <a:solidFill>
                  <a:schemeClr val="dk2"/>
                </a:solidFill>
                <a:latin typeface="HfW precursive" panose="00000500000000000000" pitchFamily="2" charset="0"/>
                <a:ea typeface="Comic Sans MS"/>
                <a:cs typeface="Comic Sans MS"/>
                <a:sym typeface="Comic Sans MS"/>
              </a:rPr>
              <a:t>                  </a:t>
            </a:r>
            <a:endParaRPr sz="2400" dirty="0">
              <a:solidFill>
                <a:schemeClr val="dk2"/>
              </a:solidFill>
              <a:latin typeface="HfW precursive" panose="00000500000000000000" pitchFamily="2" charset="0"/>
              <a:ea typeface="Comic Sans MS"/>
              <a:cs typeface="Comic Sans MS"/>
              <a:sym typeface="Comic Sans MS"/>
            </a:endParaRPr>
          </a:p>
          <a:p>
            <a:endParaRPr lang="en-US" sz="2400" dirty="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endParaRPr lang="en-GB" sz="2400" dirty="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endParaRPr sz="2400" dirty="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2267" y="6028267"/>
            <a:ext cx="541867" cy="54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50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951"/>
    </mc:Choice>
    <mc:Fallback xmlns="">
      <p:transition spd="slow" advTm="64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26949" t="28562" r="25926" b="10043"/>
          <a:stretch/>
        </p:blipFill>
        <p:spPr>
          <a:xfrm>
            <a:off x="1941689" y="783734"/>
            <a:ext cx="8421511" cy="57992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000" y="0"/>
            <a:ext cx="11360800" cy="1122400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latin typeface="HfW precursive" panose="00000500000000000000" pitchFamily="2" charset="0"/>
              </a:rPr>
              <a:t>Phase 2 CEWs</a:t>
            </a:r>
            <a:endParaRPr lang="en-GB" sz="2400" dirty="0">
              <a:latin typeface="HfW precursive" panose="00000500000000000000" pitchFamily="2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2267" y="6028267"/>
            <a:ext cx="541867" cy="54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5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7"/>
    </mc:Choice>
    <mc:Fallback xmlns="">
      <p:transition spd="slow" advTm="14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26526" t="27761" r="26490" b="9776"/>
          <a:stretch/>
        </p:blipFill>
        <p:spPr>
          <a:xfrm>
            <a:off x="2167467" y="767644"/>
            <a:ext cx="8452389" cy="59395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556" y="0"/>
            <a:ext cx="11360800" cy="1122400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latin typeface="HfW precursive" panose="00000500000000000000" pitchFamily="2" charset="0"/>
              </a:rPr>
              <a:t>Phase 3 CEWs</a:t>
            </a:r>
            <a:endParaRPr lang="en-GB" sz="2400" dirty="0">
              <a:latin typeface="HfW precursive" panose="00000500000000000000" pitchFamily="2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2267" y="6028267"/>
            <a:ext cx="541867" cy="54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50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8"/>
    </mc:Choice>
    <mc:Fallback xmlns="">
      <p:transition spd="slow" advTm="11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760" y="378600"/>
            <a:ext cx="11360800" cy="1122400"/>
          </a:xfrm>
        </p:spPr>
        <p:txBody>
          <a:bodyPr>
            <a:normAutofit fontScale="90000"/>
          </a:bodyPr>
          <a:lstStyle/>
          <a:p>
            <a:pPr algn="l"/>
            <a:r>
              <a:rPr lang="en-US" sz="2667" dirty="0">
                <a:latin typeface="HfW precursive" panose="00000500000000000000" pitchFamily="2" charset="0"/>
              </a:rPr>
              <a:t>Phase 4 CEWs</a:t>
            </a:r>
            <a:br>
              <a:rPr lang="en-US" dirty="0"/>
            </a:br>
            <a:br>
              <a:rPr lang="en-US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6296" t="28579" r="26579" b="10027"/>
          <a:stretch/>
        </p:blipFill>
        <p:spPr>
          <a:xfrm>
            <a:off x="2036279" y="830038"/>
            <a:ext cx="8063831" cy="55529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2267" y="6028267"/>
            <a:ext cx="541867" cy="54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64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78"/>
    </mc:Choice>
    <mc:Fallback xmlns="">
      <p:transition spd="slow" advTm="21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344</Words>
  <Application>Microsoft Office PowerPoint</Application>
  <PresentationFormat>Widescreen</PresentationFormat>
  <Paragraphs>66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Comic Sans MS</vt:lpstr>
      <vt:lpstr>HfW precursive</vt:lpstr>
      <vt:lpstr>Office Theme</vt:lpstr>
      <vt:lpstr>Year 1 Term 2 Phonics Meeting </vt:lpstr>
      <vt:lpstr>Blending Phase 3 words   queen    shop     this      think   rain   cheep   coat     moon   book   corn    farm    curl </vt:lpstr>
      <vt:lpstr>PowerPoint Presentation</vt:lpstr>
      <vt:lpstr>PowerPoint Presentation</vt:lpstr>
      <vt:lpstr>PowerPoint Presentation</vt:lpstr>
      <vt:lpstr>Phase 2 CEWs</vt:lpstr>
      <vt:lpstr>Phase 3 CEWs</vt:lpstr>
      <vt:lpstr>Phase 4 CEWs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 Leese</dc:creator>
  <cp:lastModifiedBy>Alex Leese</cp:lastModifiedBy>
  <cp:revision>1</cp:revision>
  <dcterms:created xsi:type="dcterms:W3CDTF">2026-01-27T11:03:56Z</dcterms:created>
  <dcterms:modified xsi:type="dcterms:W3CDTF">2026-01-27T11:04:51Z</dcterms:modified>
</cp:coreProperties>
</file>