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68" r:id="rId4"/>
    <p:sldId id="285" r:id="rId5"/>
    <p:sldId id="286" r:id="rId6"/>
    <p:sldId id="287" r:id="rId7"/>
    <p:sldId id="288" r:id="rId8"/>
    <p:sldId id="278" r:id="rId9"/>
    <p:sldId id="28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8" d="100"/>
          <a:sy n="48" d="100"/>
        </p:scale>
        <p:origin x="67" y="8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F9DC-043B-9584-C4C4-ADFDC1C306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DEE35E-8208-F127-30A2-AE5A6626D5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8B32BC-3A93-37B9-42DE-DFC87F8F7A5B}"/>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B3520CE6-50BC-B5CD-1F4C-8FC643B0E3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17C404-89A0-6E46-7821-168F24DCFC22}"/>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4062830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07479-D70E-172F-B876-A8F5EBC5AF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AC0982-BCF8-DF04-1E86-CD00CDA545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7C63B5-9ABD-358B-024C-A560E1E2DA4F}"/>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C8EB12B9-748E-8EA1-CB0D-B99A074436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36340E-9E86-E6AF-DBD0-967D7D0C2A9E}"/>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1576009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AE4E3-12E1-95E3-728A-7F9E7E8405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610A86-986D-66B7-E94F-D23E0BAAD69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DCB646-C61D-7EB1-1BBF-C9C5EC483A42}"/>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B7A138BD-EA4B-3F9D-2CDC-D3E3F6ED40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0C3078-8011-2C97-3AEB-4584DD483FFC}"/>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3957953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4187-662F-A74C-F8C0-8BDF987644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85E2A9-83B1-A439-81ED-78BD64F2EE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C5C0BCB-78F1-EFE6-8DED-51EC3F12F9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9867E06-3CD9-74C7-37E1-75FABB386FB7}"/>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6" name="Footer Placeholder 5">
            <a:extLst>
              <a:ext uri="{FF2B5EF4-FFF2-40B4-BE49-F238E27FC236}">
                <a16:creationId xmlns:a16="http://schemas.microsoft.com/office/drawing/2014/main" id="{1085337B-423C-8F68-096D-F1AB16FB4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D607E-D97A-4A78-64F6-EB5328C5E150}"/>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983859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385F6-929B-8D49-4073-633D2172C3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2EC812-39FA-6015-C52B-994099138C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9FC005-3822-9CA9-28E5-58D6EAE4D1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16A8DB-A418-444B-46C8-3C3F8CBF73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7F70AF-111D-3CF8-3C17-77D522D8CB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563897-CC9A-8E45-E193-225C723A479B}"/>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8" name="Footer Placeholder 7">
            <a:extLst>
              <a:ext uri="{FF2B5EF4-FFF2-40B4-BE49-F238E27FC236}">
                <a16:creationId xmlns:a16="http://schemas.microsoft.com/office/drawing/2014/main" id="{50515BED-EB47-22C4-7042-AC68EE1705B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ADABBD4-CA65-388B-CB50-6618ADDF52D5}"/>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2218784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F44D7-76C7-8E4D-C8A7-83615AE1FC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4D846EF-B166-9F13-4072-4732FD4B576E}"/>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4" name="Footer Placeholder 3">
            <a:extLst>
              <a:ext uri="{FF2B5EF4-FFF2-40B4-BE49-F238E27FC236}">
                <a16:creationId xmlns:a16="http://schemas.microsoft.com/office/drawing/2014/main" id="{F6DBB406-C61F-FD74-74A2-63C7B0951B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03C0C31-92DE-8AB9-BF1F-53A7E6F11704}"/>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2670739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D52515-6CD0-C027-B1A9-902364CF055E}"/>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3" name="Footer Placeholder 2">
            <a:extLst>
              <a:ext uri="{FF2B5EF4-FFF2-40B4-BE49-F238E27FC236}">
                <a16:creationId xmlns:a16="http://schemas.microsoft.com/office/drawing/2014/main" id="{FA6BC289-4ABC-7BE7-07C8-FC3ACC98574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C16294F-3270-CB08-EB6C-E54D82986843}"/>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3068500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48AFF-C86D-31C1-CF05-5A981D1A27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681940B-29D8-ABFB-EEF9-3626FCB587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7B7B28-7A58-D099-C5BF-D43494D5CB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12D4A-6513-3D1C-8E11-06B4395E6D65}"/>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6" name="Footer Placeholder 5">
            <a:extLst>
              <a:ext uri="{FF2B5EF4-FFF2-40B4-BE49-F238E27FC236}">
                <a16:creationId xmlns:a16="http://schemas.microsoft.com/office/drawing/2014/main" id="{8438F6CF-62BF-C0EC-EDF9-1BB9831579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34AD1C-A4BB-0185-A977-936B22222B4B}"/>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3473501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8902C-1F9D-DBE3-5FC0-F45FE3FC4F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CCFBCBF-8DA0-C2D1-C3D7-9D57394496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8AEA22-359E-A90C-6CF1-A2E90B8586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A5F124-4872-5E7E-14EF-D386CA005DFC}"/>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6" name="Footer Placeholder 5">
            <a:extLst>
              <a:ext uri="{FF2B5EF4-FFF2-40B4-BE49-F238E27FC236}">
                <a16:creationId xmlns:a16="http://schemas.microsoft.com/office/drawing/2014/main" id="{34E90001-DA42-86C9-66F2-7D1F3ED598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9811CB-9C75-216A-774A-6728A6BC11BC}"/>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978489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CA0D8-28E9-18D0-9DE3-364299A234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E8CA3E-63B5-4C9C-A37D-45FE56444D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C5EF95-04FE-9121-8175-BD8323CE20CA}"/>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30020235-684E-C7AB-F445-3EAE2C5E6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A977B9-C35A-B53E-BAEC-EF6698DEA1A5}"/>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2971383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4C3ED1-B5B2-E3DD-4BF2-83F739FFFC9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51A3BA-56FE-2062-54CB-92EFE6FDA8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FEEA1D-D51D-621A-8463-C949F4A1EFE5}"/>
              </a:ext>
            </a:extLst>
          </p:cNvPr>
          <p:cNvSpPr>
            <a:spLocks noGrp="1"/>
          </p:cNvSpPr>
          <p:nvPr>
            <p:ph type="dt" sz="half" idx="10"/>
          </p:nvPr>
        </p:nvSpPr>
        <p:spPr/>
        <p:txBody>
          <a:body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177B1B08-0D26-66BA-5367-95EDF29E80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9140AC-317B-FB96-FA41-780B581B2DFE}"/>
              </a:ext>
            </a:extLst>
          </p:cNvPr>
          <p:cNvSpPr>
            <a:spLocks noGrp="1"/>
          </p:cNvSpPr>
          <p:nvPr>
            <p:ph type="sldNum" sz="quarter" idx="12"/>
          </p:nvPr>
        </p:nvSpPr>
        <p:spPr/>
        <p:txBody>
          <a:bodyPr/>
          <a:lstStyle/>
          <a:p>
            <a:fld id="{07599E16-A2BE-423B-8148-8AEC8EAFEABE}" type="slidenum">
              <a:rPr lang="en-GB" smtClean="0"/>
              <a:t>‹#›</a:t>
            </a:fld>
            <a:endParaRPr lang="en-GB"/>
          </a:p>
        </p:txBody>
      </p:sp>
    </p:spTree>
    <p:extLst>
      <p:ext uri="{BB962C8B-B14F-4D97-AF65-F5344CB8AC3E}">
        <p14:creationId xmlns:p14="http://schemas.microsoft.com/office/powerpoint/2010/main" val="2842889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043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140F89-F16F-AEF4-6A1F-FC772870AE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1F9579-9E7F-5489-042B-198F722BE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CF5632-5D42-5303-A274-F83A23F0E9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0C5876A-BCB6-43D0-8D1B-6E9C90EA24CD}" type="datetimeFigureOut">
              <a:rPr lang="en-GB" smtClean="0"/>
              <a:t>27/01/2026</a:t>
            </a:fld>
            <a:endParaRPr lang="en-GB"/>
          </a:p>
        </p:txBody>
      </p:sp>
      <p:sp>
        <p:nvSpPr>
          <p:cNvPr id="5" name="Footer Placeholder 4">
            <a:extLst>
              <a:ext uri="{FF2B5EF4-FFF2-40B4-BE49-F238E27FC236}">
                <a16:creationId xmlns:a16="http://schemas.microsoft.com/office/drawing/2014/main" id="{6623CDAA-D12E-7E39-AE33-B71841C869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5900613-0845-A470-EE85-70C94481BA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599E16-A2BE-423B-8148-8AEC8EAFEABE}" type="slidenum">
              <a:rPr lang="en-GB" smtClean="0"/>
              <a:t>‹#›</a:t>
            </a:fld>
            <a:endParaRPr lang="en-GB"/>
          </a:p>
        </p:txBody>
      </p:sp>
    </p:spTree>
    <p:extLst>
      <p:ext uri="{BB962C8B-B14F-4D97-AF65-F5344CB8AC3E}">
        <p14:creationId xmlns:p14="http://schemas.microsoft.com/office/powerpoint/2010/main" val="479415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lOG_d5Zf3Ws" TargetMode="Externa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lOG_d5Zf3Ws" TargetMode="Externa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lOG_d5Zf3Ws"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83BD0-8DEF-2C28-E65B-23440788E75B}"/>
              </a:ext>
            </a:extLst>
          </p:cNvPr>
          <p:cNvSpPr>
            <a:spLocks noGrp="1"/>
          </p:cNvSpPr>
          <p:nvPr>
            <p:ph type="ctrTitle"/>
          </p:nvPr>
        </p:nvSpPr>
        <p:spPr/>
        <p:txBody>
          <a:bodyPr/>
          <a:lstStyle/>
          <a:p>
            <a:r>
              <a:rPr lang="en-US" dirty="0"/>
              <a:t>Year 1 Phonics Meeting- Term 2</a:t>
            </a:r>
            <a:endParaRPr lang="en-GB" dirty="0"/>
          </a:p>
        </p:txBody>
      </p:sp>
      <p:sp>
        <p:nvSpPr>
          <p:cNvPr id="3" name="Subtitle 2">
            <a:extLst>
              <a:ext uri="{FF2B5EF4-FFF2-40B4-BE49-F238E27FC236}">
                <a16:creationId xmlns:a16="http://schemas.microsoft.com/office/drawing/2014/main" id="{ACEC92C4-8371-27A2-B123-381C713297CD}"/>
              </a:ext>
            </a:extLst>
          </p:cNvPr>
          <p:cNvSpPr>
            <a:spLocks noGrp="1"/>
          </p:cNvSpPr>
          <p:nvPr>
            <p:ph type="subTitle" idx="1"/>
          </p:nvPr>
        </p:nvSpPr>
        <p:spPr/>
        <p:txBody>
          <a:bodyPr>
            <a:normAutofit/>
          </a:bodyPr>
          <a:lstStyle/>
          <a:p>
            <a:r>
              <a:rPr lang="en-US" sz="4000" dirty="0"/>
              <a:t>Part 2</a:t>
            </a:r>
            <a:endParaRPr lang="en-GB" sz="4000" dirty="0"/>
          </a:p>
        </p:txBody>
      </p:sp>
    </p:spTree>
    <p:extLst>
      <p:ext uri="{BB962C8B-B14F-4D97-AF65-F5344CB8AC3E}">
        <p14:creationId xmlns:p14="http://schemas.microsoft.com/office/powerpoint/2010/main" val="4024248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60" y="378600"/>
            <a:ext cx="11360800" cy="1122400"/>
          </a:xfrm>
        </p:spPr>
        <p:txBody>
          <a:bodyPr>
            <a:normAutofit fontScale="90000"/>
          </a:bodyPr>
          <a:lstStyle/>
          <a:p>
            <a:pPr algn="l"/>
            <a:r>
              <a:rPr lang="en-US" sz="2667" dirty="0">
                <a:latin typeface="HfW precursive" panose="00000500000000000000" pitchFamily="2" charset="0"/>
              </a:rPr>
              <a:t>Phase 5 CEWs</a:t>
            </a:r>
            <a:br>
              <a:rPr lang="en-US" dirty="0"/>
            </a:br>
            <a:br>
              <a:rPr lang="en-US" dirty="0"/>
            </a:br>
            <a:endParaRPr lang="en-GB" dirty="0"/>
          </a:p>
        </p:txBody>
      </p:sp>
      <p:pic>
        <p:nvPicPr>
          <p:cNvPr id="3" name="Picture 2"/>
          <p:cNvPicPr>
            <a:picLocks noChangeAspect="1"/>
          </p:cNvPicPr>
          <p:nvPr/>
        </p:nvPicPr>
        <p:blipFill rotWithShape="1">
          <a:blip r:embed="rId4"/>
          <a:srcRect l="27089" t="29311" r="26656" b="10169"/>
          <a:stretch/>
        </p:blipFill>
        <p:spPr>
          <a:xfrm>
            <a:off x="2207528" y="1140147"/>
            <a:ext cx="7831416" cy="5416119"/>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2267" y="6028267"/>
            <a:ext cx="541867" cy="541867"/>
          </a:xfrm>
          <a:prstGeom prst="rect">
            <a:avLst/>
          </a:prstGeom>
        </p:spPr>
      </p:pic>
    </p:spTree>
    <p:extLst>
      <p:ext uri="{BB962C8B-B14F-4D97-AF65-F5344CB8AC3E}">
        <p14:creationId xmlns:p14="http://schemas.microsoft.com/office/powerpoint/2010/main" val="2880391408"/>
      </p:ext>
    </p:extLst>
  </p:cSld>
  <p:clrMapOvr>
    <a:masterClrMapping/>
  </p:clrMapOvr>
  <mc:AlternateContent xmlns:mc="http://schemas.openxmlformats.org/markup-compatibility/2006" xmlns:p14="http://schemas.microsoft.com/office/powerpoint/2010/main">
    <mc:Choice Requires="p14">
      <p:transition spd="slow" p14:dur="2000" advTm="9622"/>
    </mc:Choice>
    <mc:Fallback xmlns="">
      <p:transition spd="slow" advTm="96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18400-5D8C-76C4-5C48-6C11F6EDA388}"/>
              </a:ext>
            </a:extLst>
          </p:cNvPr>
          <p:cNvSpPr>
            <a:spLocks noGrp="1"/>
          </p:cNvSpPr>
          <p:nvPr>
            <p:ph type="title"/>
          </p:nvPr>
        </p:nvSpPr>
        <p:spPr/>
        <p:txBody>
          <a:bodyPr>
            <a:normAutofit fontScale="90000"/>
          </a:bodyPr>
          <a:lstStyle/>
          <a:p>
            <a:r>
              <a:rPr lang="en-GB" dirty="0">
                <a:hlinkClick r:id="rId2"/>
              </a:rPr>
              <a:t>https://www.youtube.com/watch?v=lOG_d5Zf3Ws</a:t>
            </a:r>
            <a:br>
              <a:rPr lang="en-GB" dirty="0"/>
            </a:br>
            <a:br>
              <a:rPr lang="en-GB" dirty="0"/>
            </a:br>
            <a:r>
              <a:rPr lang="en-GB" dirty="0"/>
              <a:t>Please use this link to view correct pronunciation of phonemes</a:t>
            </a:r>
            <a:br>
              <a:rPr lang="en-GB" dirty="0"/>
            </a:br>
            <a:endParaRPr lang="en-GB" dirty="0"/>
          </a:p>
        </p:txBody>
      </p:sp>
    </p:spTree>
    <p:extLst>
      <p:ext uri="{BB962C8B-B14F-4D97-AF65-F5344CB8AC3E}">
        <p14:creationId xmlns:p14="http://schemas.microsoft.com/office/powerpoint/2010/main" val="1086019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18400-5D8C-76C4-5C48-6C11F6EDA388}"/>
              </a:ext>
            </a:extLst>
          </p:cNvPr>
          <p:cNvSpPr>
            <a:spLocks noGrp="1"/>
          </p:cNvSpPr>
          <p:nvPr>
            <p:ph type="title"/>
          </p:nvPr>
        </p:nvSpPr>
        <p:spPr/>
        <p:txBody>
          <a:bodyPr>
            <a:normAutofit fontScale="90000"/>
          </a:bodyPr>
          <a:lstStyle/>
          <a:p>
            <a:r>
              <a:rPr lang="en-GB" dirty="0">
                <a:hlinkClick r:id="rId2"/>
              </a:rPr>
              <a:t>https://www.youtube.com/watch?v=lOG_d5Zf3Ws</a:t>
            </a:r>
            <a:br>
              <a:rPr lang="en-GB" dirty="0"/>
            </a:br>
            <a:br>
              <a:rPr lang="en-GB" dirty="0"/>
            </a:br>
            <a:r>
              <a:rPr lang="en-GB" dirty="0"/>
              <a:t>Please use this link to view correct pronunciation of phonemes</a:t>
            </a:r>
            <a:br>
              <a:rPr lang="en-GB" dirty="0"/>
            </a:br>
            <a:endParaRPr lang="en-GB" dirty="0"/>
          </a:p>
        </p:txBody>
      </p:sp>
    </p:spTree>
    <p:extLst>
      <p:ext uri="{BB962C8B-B14F-4D97-AF65-F5344CB8AC3E}">
        <p14:creationId xmlns:p14="http://schemas.microsoft.com/office/powerpoint/2010/main" val="1082082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18400-5D8C-76C4-5C48-6C11F6EDA388}"/>
              </a:ext>
            </a:extLst>
          </p:cNvPr>
          <p:cNvSpPr>
            <a:spLocks noGrp="1"/>
          </p:cNvSpPr>
          <p:nvPr>
            <p:ph type="title"/>
          </p:nvPr>
        </p:nvSpPr>
        <p:spPr/>
        <p:txBody>
          <a:bodyPr>
            <a:normAutofit fontScale="90000"/>
          </a:bodyPr>
          <a:lstStyle/>
          <a:p>
            <a:r>
              <a:rPr lang="en-GB" dirty="0">
                <a:hlinkClick r:id="rId2"/>
              </a:rPr>
              <a:t>https://www.youtube.com/watch?v=lOG_d5Zf3Ws</a:t>
            </a:r>
            <a:br>
              <a:rPr lang="en-GB" dirty="0"/>
            </a:br>
            <a:br>
              <a:rPr lang="en-GB" dirty="0"/>
            </a:br>
            <a:r>
              <a:rPr lang="en-GB" dirty="0"/>
              <a:t>Please use this link to view correct pronunciation of phonemes</a:t>
            </a:r>
            <a:br>
              <a:rPr lang="en-GB" dirty="0"/>
            </a:br>
            <a:endParaRPr lang="en-GB" dirty="0"/>
          </a:p>
        </p:txBody>
      </p:sp>
    </p:spTree>
    <p:extLst>
      <p:ext uri="{BB962C8B-B14F-4D97-AF65-F5344CB8AC3E}">
        <p14:creationId xmlns:p14="http://schemas.microsoft.com/office/powerpoint/2010/main" val="4283469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640" y="287867"/>
            <a:ext cx="11360800" cy="1122400"/>
          </a:xfrm>
        </p:spPr>
        <p:txBody>
          <a:bodyPr>
            <a:normAutofit fontScale="90000"/>
          </a:bodyPr>
          <a:lstStyle/>
          <a:p>
            <a:r>
              <a:rPr lang="en-US" dirty="0">
                <a:latin typeface="HfW precursive" panose="00000500000000000000" pitchFamily="2" charset="0"/>
              </a:rPr>
              <a:t>How to support reading - Phase 3 Book</a:t>
            </a:r>
            <a:br>
              <a:rPr lang="en-US" dirty="0"/>
            </a:br>
            <a:endParaRPr lang="en-GB" dirty="0"/>
          </a:p>
        </p:txBody>
      </p:sp>
      <p:pic>
        <p:nvPicPr>
          <p:cNvPr id="3" name="Picture 2"/>
          <p:cNvPicPr>
            <a:picLocks noChangeAspect="1"/>
          </p:cNvPicPr>
          <p:nvPr/>
        </p:nvPicPr>
        <p:blipFill rotWithShape="1">
          <a:blip r:embed="rId4"/>
          <a:srcRect l="1594" t="22397" r="46420" b="28327"/>
          <a:stretch/>
        </p:blipFill>
        <p:spPr>
          <a:xfrm>
            <a:off x="1426724" y="1416334"/>
            <a:ext cx="9053209" cy="4535861"/>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2267" y="6028267"/>
            <a:ext cx="541867" cy="541867"/>
          </a:xfrm>
          <a:prstGeom prst="rect">
            <a:avLst/>
          </a:prstGeom>
        </p:spPr>
      </p:pic>
    </p:spTree>
    <p:extLst>
      <p:ext uri="{BB962C8B-B14F-4D97-AF65-F5344CB8AC3E}">
        <p14:creationId xmlns:p14="http://schemas.microsoft.com/office/powerpoint/2010/main" val="2570032418"/>
      </p:ext>
    </p:extLst>
  </p:cSld>
  <p:clrMapOvr>
    <a:masterClrMapping/>
  </p:clrMapOvr>
  <mc:AlternateContent xmlns:mc="http://schemas.openxmlformats.org/markup-compatibility/2006" xmlns:p14="http://schemas.microsoft.com/office/powerpoint/2010/main">
    <mc:Choice Requires="p14">
      <p:transition spd="slow" p14:dur="2000" advTm="95704"/>
    </mc:Choice>
    <mc:Fallback xmlns="">
      <p:transition spd="slow" advTm="957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69756"/>
            <a:ext cx="11360800" cy="1122400"/>
          </a:xfrm>
        </p:spPr>
        <p:txBody>
          <a:bodyPr>
            <a:normAutofit/>
          </a:bodyPr>
          <a:lstStyle/>
          <a:p>
            <a:r>
              <a:rPr lang="en-US" dirty="0">
                <a:latin typeface="HfW precursive" panose="00000500000000000000" pitchFamily="2" charset="0"/>
              </a:rPr>
              <a:t>How to support reading - Phase 5 book</a:t>
            </a:r>
            <a:endParaRPr lang="en-GB" dirty="0">
              <a:latin typeface="HfW precursive" panose="00000500000000000000" pitchFamily="2" charset="0"/>
            </a:endParaRPr>
          </a:p>
        </p:txBody>
      </p:sp>
      <p:pic>
        <p:nvPicPr>
          <p:cNvPr id="3" name="Picture 2"/>
          <p:cNvPicPr>
            <a:picLocks noChangeAspect="1"/>
          </p:cNvPicPr>
          <p:nvPr/>
        </p:nvPicPr>
        <p:blipFill rotWithShape="1">
          <a:blip r:embed="rId4"/>
          <a:srcRect l="7852" t="31765" r="55079" b="23867"/>
          <a:stretch/>
        </p:blipFill>
        <p:spPr>
          <a:xfrm>
            <a:off x="1691748" y="1157376"/>
            <a:ext cx="8897565" cy="5629072"/>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2267" y="6028267"/>
            <a:ext cx="541867" cy="541867"/>
          </a:xfrm>
          <a:prstGeom prst="rect">
            <a:avLst/>
          </a:prstGeom>
        </p:spPr>
      </p:pic>
    </p:spTree>
    <p:extLst>
      <p:ext uri="{BB962C8B-B14F-4D97-AF65-F5344CB8AC3E}">
        <p14:creationId xmlns:p14="http://schemas.microsoft.com/office/powerpoint/2010/main" val="1266641263"/>
      </p:ext>
    </p:extLst>
  </p:cSld>
  <p:clrMapOvr>
    <a:masterClrMapping/>
  </p:clrMapOvr>
  <mc:AlternateContent xmlns:mc="http://schemas.openxmlformats.org/markup-compatibility/2006" xmlns:p14="http://schemas.microsoft.com/office/powerpoint/2010/main">
    <mc:Choice Requires="p14">
      <p:transition spd="slow" p14:dur="2000" advTm="49875"/>
    </mc:Choice>
    <mc:Fallback xmlns="">
      <p:transition spd="slow" advTm="498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600" y="294640"/>
            <a:ext cx="11360800" cy="6014720"/>
          </a:xfrm>
        </p:spPr>
        <p:txBody>
          <a:bodyPr>
            <a:noAutofit/>
          </a:bodyPr>
          <a:lstStyle/>
          <a:p>
            <a:pPr algn="l"/>
            <a:r>
              <a:rPr lang="en-US" sz="2133" dirty="0">
                <a:latin typeface="HfW precursive" panose="00000500000000000000" pitchFamily="2" charset="0"/>
              </a:rPr>
              <a:t>Phonics Screening Check</a:t>
            </a:r>
            <a:br>
              <a:rPr lang="en-US" sz="2133" dirty="0">
                <a:latin typeface="HfW precursive" panose="00000500000000000000" pitchFamily="2" charset="0"/>
              </a:rPr>
            </a:br>
            <a:br>
              <a:rPr lang="en-US" sz="2133" dirty="0">
                <a:latin typeface="HfW precursive" panose="00000500000000000000" pitchFamily="2" charset="0"/>
              </a:rPr>
            </a:br>
            <a:r>
              <a:rPr lang="en-GB" altLang="en-US" sz="2133" dirty="0">
                <a:latin typeface="HfW precursive" panose="00000500000000000000" pitchFamily="2" charset="0"/>
              </a:rPr>
              <a:t>Every Year 1 child in the country will be taking the phonics screening check in June. </a:t>
            </a:r>
            <a:br>
              <a:rPr lang="en-GB" altLang="en-US" sz="2133" dirty="0">
                <a:latin typeface="HfW precursive" panose="00000500000000000000" pitchFamily="2" charset="0"/>
              </a:rPr>
            </a:br>
            <a:br>
              <a:rPr lang="en-GB" altLang="en-US" sz="2133" dirty="0">
                <a:solidFill>
                  <a:srgbClr val="FF0000"/>
                </a:solidFill>
                <a:latin typeface="HfW precursive" panose="00000500000000000000" pitchFamily="2" charset="0"/>
              </a:rPr>
            </a:br>
            <a:r>
              <a:rPr lang="en-GB" altLang="en-US" sz="2133" dirty="0">
                <a:latin typeface="HfW precursive" panose="00000500000000000000" pitchFamily="2" charset="0"/>
              </a:rPr>
              <a:t>The aim of the check is to ensure that all children are able to read by the end of year two. </a:t>
            </a:r>
            <a:br>
              <a:rPr lang="en-GB" altLang="en-US" sz="2133" dirty="0">
                <a:latin typeface="HfW precursive" panose="00000500000000000000" pitchFamily="2" charset="0"/>
              </a:rPr>
            </a:br>
            <a:br>
              <a:rPr lang="en-GB" altLang="en-US" sz="2133" dirty="0">
                <a:latin typeface="HfW precursive" panose="00000500000000000000" pitchFamily="2" charset="0"/>
              </a:rPr>
            </a:br>
            <a:r>
              <a:rPr lang="en-GB" sz="2133" dirty="0">
                <a:solidFill>
                  <a:schemeClr val="bg2">
                    <a:lumMod val="10000"/>
                  </a:schemeClr>
                </a:solidFill>
                <a:latin typeface="HfW precursive" panose="00000500000000000000" pitchFamily="2" charset="0"/>
              </a:rPr>
              <a:t>The test contains 40 words - a combination of 20 real words and 20 pseudo words (nonsense/alien words).</a:t>
            </a:r>
            <a:br>
              <a:rPr lang="en-US" sz="2133" dirty="0">
                <a:latin typeface="HfW precursive" panose="00000500000000000000" pitchFamily="2" charset="0"/>
              </a:rPr>
            </a:br>
            <a:br>
              <a:rPr lang="en-US" sz="2133" dirty="0">
                <a:latin typeface="HfW precursive" panose="00000500000000000000" pitchFamily="2" charset="0"/>
              </a:rPr>
            </a:br>
            <a:r>
              <a:rPr lang="en-US" sz="2133" dirty="0">
                <a:latin typeface="HfW precursive" panose="00000500000000000000" pitchFamily="2" charset="0"/>
              </a:rPr>
              <a:t>Pseudo words are used to assess a child's ability to decode and blend sounds, as they must sound out the word instead of relying on memory or recognition of a familiar word</a:t>
            </a:r>
            <a:br>
              <a:rPr lang="en-US" sz="2133" dirty="0">
                <a:latin typeface="HfW precursive" panose="00000500000000000000" pitchFamily="2" charset="0"/>
              </a:rPr>
            </a:br>
            <a:br>
              <a:rPr lang="en-US" sz="2133" dirty="0">
                <a:latin typeface="HfW precursive" panose="00000500000000000000" pitchFamily="2" charset="0"/>
              </a:rPr>
            </a:br>
            <a:r>
              <a:rPr lang="en-US" sz="2133" dirty="0">
                <a:latin typeface="HfW precursive" panose="00000500000000000000" pitchFamily="2" charset="0"/>
              </a:rPr>
              <a:t>More information in term 3/4</a:t>
            </a:r>
            <a:br>
              <a:rPr lang="en-US" sz="2133" dirty="0">
                <a:latin typeface="HfW precursive" panose="00000500000000000000" pitchFamily="2" charset="0"/>
                <a:ea typeface="Comic Sans MS"/>
                <a:cs typeface="Comic Sans MS"/>
                <a:sym typeface="Comic Sans MS"/>
              </a:rPr>
            </a:br>
            <a:endParaRPr lang="en-GB" sz="2133" dirty="0">
              <a:latin typeface="HfW precursive" panose="00000500000000000000" pitchFamily="2" charset="0"/>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2267" y="6028267"/>
            <a:ext cx="541867" cy="541867"/>
          </a:xfrm>
          <a:prstGeom prst="rect">
            <a:avLst/>
          </a:prstGeom>
        </p:spPr>
      </p:pic>
    </p:spTree>
    <p:extLst>
      <p:ext uri="{BB962C8B-B14F-4D97-AF65-F5344CB8AC3E}">
        <p14:creationId xmlns:p14="http://schemas.microsoft.com/office/powerpoint/2010/main" val="938095999"/>
      </p:ext>
    </p:extLst>
  </p:cSld>
  <p:clrMapOvr>
    <a:masterClrMapping/>
  </p:clrMapOvr>
  <mc:AlternateContent xmlns:mc="http://schemas.openxmlformats.org/markup-compatibility/2006" xmlns:p14="http://schemas.microsoft.com/office/powerpoint/2010/main">
    <mc:Choice Requires="p14">
      <p:transition spd="slow" p14:dur="2000" advTm="34769"/>
    </mc:Choice>
    <mc:Fallback xmlns="">
      <p:transition spd="slow" advTm="347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br>
              <a:rPr lang="en-US" sz="2400" dirty="0">
                <a:latin typeface="HfW precursive" panose="00000500000000000000" pitchFamily="2" charset="0"/>
              </a:rPr>
            </a:br>
            <a:r>
              <a:rPr lang="en-US" sz="2400" dirty="0">
                <a:latin typeface="HfW precursive" panose="00000500000000000000" pitchFamily="2" charset="0"/>
              </a:rPr>
              <a:t>Any questions?</a:t>
            </a:r>
            <a:br>
              <a:rPr lang="en-US" sz="2400" dirty="0">
                <a:latin typeface="HfW precursive" panose="00000500000000000000" pitchFamily="2" charset="0"/>
              </a:rPr>
            </a:br>
            <a:br>
              <a:rPr lang="en-US" sz="2400" dirty="0">
                <a:latin typeface="HfW precursive" panose="00000500000000000000" pitchFamily="2" charset="0"/>
              </a:rPr>
            </a:br>
            <a:r>
              <a:rPr lang="en-US" sz="2400" dirty="0">
                <a:latin typeface="HfW precursive" panose="00000500000000000000" pitchFamily="2" charset="0"/>
              </a:rPr>
              <a:t>Slides will be emailed out</a:t>
            </a:r>
            <a:br>
              <a:rPr lang="en-US" sz="2400" dirty="0">
                <a:latin typeface="HfW precursive" panose="00000500000000000000" pitchFamily="2" charset="0"/>
              </a:rPr>
            </a:br>
            <a:br>
              <a:rPr lang="en-US" sz="2400" dirty="0">
                <a:latin typeface="HfW precursive" panose="00000500000000000000" pitchFamily="2" charset="0"/>
              </a:rPr>
            </a:br>
            <a:r>
              <a:rPr lang="en-US" sz="2400" dirty="0">
                <a:latin typeface="HfW precursive" panose="00000500000000000000" pitchFamily="2" charset="0"/>
              </a:rPr>
              <a:t>Please do collect a copy of sound mat and CEWs on your way out.</a:t>
            </a:r>
            <a:br>
              <a:rPr lang="en-US" sz="2400" dirty="0">
                <a:latin typeface="HfW precursive" panose="00000500000000000000" pitchFamily="2" charset="0"/>
              </a:rPr>
            </a:br>
            <a:br>
              <a:rPr lang="en-US" sz="2400" dirty="0">
                <a:latin typeface="HfW precursive" panose="00000500000000000000" pitchFamily="2" charset="0"/>
              </a:rPr>
            </a:br>
            <a:r>
              <a:rPr lang="en-US" sz="2400" dirty="0">
                <a:latin typeface="HfW precursive" panose="00000500000000000000" pitchFamily="2" charset="0"/>
              </a:rPr>
              <a:t>Do stay and ask questions if you need 1:1 advice </a:t>
            </a:r>
            <a:endParaRPr lang="en-GB" sz="2400" dirty="0">
              <a:latin typeface="HfW precursive" panose="00000500000000000000" pitchFamily="2"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2267" y="6028267"/>
            <a:ext cx="541867" cy="541867"/>
          </a:xfrm>
          <a:prstGeom prst="rect">
            <a:avLst/>
          </a:prstGeom>
        </p:spPr>
      </p:pic>
    </p:spTree>
    <p:extLst>
      <p:ext uri="{BB962C8B-B14F-4D97-AF65-F5344CB8AC3E}">
        <p14:creationId xmlns:p14="http://schemas.microsoft.com/office/powerpoint/2010/main" val="2225186540"/>
      </p:ext>
    </p:extLst>
  </p:cSld>
  <p:clrMapOvr>
    <a:masterClrMapping/>
  </p:clrMapOvr>
  <mc:AlternateContent xmlns:mc="http://schemas.openxmlformats.org/markup-compatibility/2006" xmlns:p14="http://schemas.microsoft.com/office/powerpoint/2010/main">
    <mc:Choice Requires="p14">
      <p:transition spd="slow" p14:dur="2000" advTm="13578"/>
    </mc:Choice>
    <mc:Fallback xmlns="">
      <p:transition spd="slow" advTm="13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267</Words>
  <Application>Microsoft Office PowerPoint</Application>
  <PresentationFormat>Widescreen</PresentationFormat>
  <Paragraphs>10</Paragraphs>
  <Slides>9</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HfW precursive</vt:lpstr>
      <vt:lpstr>Office Theme</vt:lpstr>
      <vt:lpstr>Year 1 Phonics Meeting- Term 2</vt:lpstr>
      <vt:lpstr>Phase 5 CEWs  </vt:lpstr>
      <vt:lpstr>https://www.youtube.com/watch?v=lOG_d5Zf3Ws  Please use this link to view correct pronunciation of phonemes </vt:lpstr>
      <vt:lpstr>https://www.youtube.com/watch?v=lOG_d5Zf3Ws  Please use this link to view correct pronunciation of phonemes </vt:lpstr>
      <vt:lpstr>https://www.youtube.com/watch?v=lOG_d5Zf3Ws  Please use this link to view correct pronunciation of phonemes </vt:lpstr>
      <vt:lpstr>How to support reading - Phase 3 Book </vt:lpstr>
      <vt:lpstr>How to support reading - Phase 5 book</vt:lpstr>
      <vt:lpstr>Phonics Screening Check  Every Year 1 child in the country will be taking the phonics screening check in June.   The aim of the check is to ensure that all children are able to read by the end of year two.   The test contains 40 words - a combination of 20 real words and 20 pseudo words (nonsense/alien words).  Pseudo words are used to assess a child's ability to decode and blend sounds, as they must sound out the word instead of relying on memory or recognition of a familiar word  More information in term 3/4 </vt:lpstr>
      <vt:lpstr> Any questions?  Slides will be emailed out  Please do collect a copy of sound mat and CEWs on your way out.  Do stay and ask questions if you need 1:1 advice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 Leese</dc:creator>
  <cp:lastModifiedBy>Alex Leese</cp:lastModifiedBy>
  <cp:revision>2</cp:revision>
  <dcterms:created xsi:type="dcterms:W3CDTF">2026-01-27T10:47:06Z</dcterms:created>
  <dcterms:modified xsi:type="dcterms:W3CDTF">2026-01-27T11:04:29Z</dcterms:modified>
</cp:coreProperties>
</file>